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8" r:id="rId6"/>
    <p:sldId id="270" r:id="rId7"/>
    <p:sldId id="259" r:id="rId8"/>
    <p:sldId id="260" r:id="rId9"/>
    <p:sldId id="261" r:id="rId10"/>
    <p:sldId id="264" r:id="rId11"/>
    <p:sldId id="262" r:id="rId12"/>
    <p:sldId id="263" r:id="rId13"/>
    <p:sldId id="265" r:id="rId14"/>
    <p:sldId id="266" r:id="rId15"/>
    <p:sldId id="267" r:id="rId16"/>
    <p:sldId id="268" r:id="rId17"/>
    <p:sldId id="272" r:id="rId18"/>
    <p:sldId id="273" r:id="rId19"/>
    <p:sldId id="271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6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Autofit/>
          </a:bodyPr>
          <a:lstStyle/>
          <a:p>
            <a:r>
              <a:rPr lang="en-US" sz="5000" dirty="0"/>
              <a:t>Delivering Value: A Data‑Driven Story of Shipping Performance &amp; Profitability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BE4BA2-ABC6-4E9A-A6A8-0B9710E93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560179"/>
              </p:ext>
            </p:extLst>
          </p:nvPr>
        </p:nvGraphicFramePr>
        <p:xfrm>
          <a:off x="5289753" y="4672738"/>
          <a:ext cx="6269347" cy="14680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9147">
                  <a:extLst>
                    <a:ext uri="{9D8B030D-6E8A-4147-A177-3AD203B41FA5}">
                      <a16:colId xmlns:a16="http://schemas.microsoft.com/office/drawing/2014/main" val="3524231473"/>
                    </a:ext>
                  </a:extLst>
                </a:gridCol>
                <a:gridCol w="4710200">
                  <a:extLst>
                    <a:ext uri="{9D8B030D-6E8A-4147-A177-3AD203B41FA5}">
                      <a16:colId xmlns:a16="http://schemas.microsoft.com/office/drawing/2014/main" val="189319842"/>
                    </a:ext>
                  </a:extLst>
                </a:gridCol>
              </a:tblGrid>
              <a:tr h="2936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235576</a:t>
                      </a:r>
                      <a:endParaRPr lang="en-US" sz="1200" kern="1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Abdelrahman </a:t>
                      </a:r>
                      <a:r>
                        <a:rPr lang="en-US" sz="1200" kern="100" dirty="0" err="1">
                          <a:effectLst/>
                        </a:rPr>
                        <a:t>Almakhzangy</a:t>
                      </a:r>
                      <a:endParaRPr lang="en-US" sz="1200" kern="1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9420477"/>
                  </a:ext>
                </a:extLst>
              </a:tr>
              <a:tr h="2936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235185</a:t>
                      </a:r>
                      <a:endParaRPr lang="en-US" sz="1200" kern="1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Nouran Mostafa</a:t>
                      </a:r>
                      <a:endParaRPr lang="en-US" sz="1200" kern="1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5495446"/>
                  </a:ext>
                </a:extLst>
              </a:tr>
              <a:tr h="2936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233126</a:t>
                      </a:r>
                      <a:endParaRPr lang="en-US" sz="1200" kern="1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Mariam Ahmed</a:t>
                      </a:r>
                      <a:endParaRPr lang="en-US" sz="1200" kern="1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1984941"/>
                  </a:ext>
                </a:extLst>
              </a:tr>
              <a:tr h="2936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234791</a:t>
                      </a:r>
                      <a:endParaRPr lang="en-US" sz="1200" kern="1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Passant </a:t>
                      </a:r>
                      <a:r>
                        <a:rPr lang="en-US" sz="1200" kern="100" dirty="0" err="1">
                          <a:effectLst/>
                        </a:rPr>
                        <a:t>Gamil</a:t>
                      </a:r>
                      <a:endParaRPr lang="en-US" sz="1200" kern="1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7615621"/>
                  </a:ext>
                </a:extLst>
              </a:tr>
              <a:tr h="2936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229214</a:t>
                      </a:r>
                      <a:endParaRPr lang="en-US" sz="1200" kern="10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Abdelrahman Salah</a:t>
                      </a:r>
                      <a:endParaRPr lang="en-US" sz="1200" kern="100" dirty="0">
                        <a:effectLst/>
                        <a:latin typeface="Arial MT"/>
                        <a:ea typeface="Arial MT"/>
                        <a:cs typeface="Arial M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4187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C809-6777-435E-8127-4522C444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Countries with the highest delay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EA3A5-B522-43A6-80DE-5FCBA36FE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23" y="2009589"/>
            <a:ext cx="8423690" cy="40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43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B95B2-2376-47AF-8FC8-A2143D5B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delay affect customers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609B18-83B9-4D28-AD7A-AE7791EE7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54" y="2108200"/>
            <a:ext cx="8209048" cy="4038746"/>
          </a:xfrm>
        </p:spPr>
      </p:pic>
    </p:spTree>
    <p:extLst>
      <p:ext uri="{BB962C8B-B14F-4D97-AF65-F5344CB8AC3E}">
        <p14:creationId xmlns:p14="http://schemas.microsoft.com/office/powerpoint/2010/main" val="823435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5F7-D697-408A-8F46-4BA806246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2" y="286603"/>
            <a:ext cx="12251167" cy="1450757"/>
          </a:xfrm>
        </p:spPr>
        <p:txBody>
          <a:bodyPr/>
          <a:lstStyle/>
          <a:p>
            <a:r>
              <a:rPr lang="en-US" dirty="0"/>
              <a:t>How weight affect delay in relation to category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422BFD-0717-4753-8CC1-AAB3FB085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61987"/>
            <a:ext cx="9645754" cy="3928595"/>
          </a:xfrm>
        </p:spPr>
      </p:pic>
    </p:spTree>
    <p:extLst>
      <p:ext uri="{BB962C8B-B14F-4D97-AF65-F5344CB8AC3E}">
        <p14:creationId xmlns:p14="http://schemas.microsoft.com/office/powerpoint/2010/main" val="1369781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A1152-99E7-4BA3-9155-CC940CB71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154" y="313497"/>
            <a:ext cx="11053481" cy="1450757"/>
          </a:xfrm>
        </p:spPr>
        <p:txBody>
          <a:bodyPr/>
          <a:lstStyle/>
          <a:p>
            <a:r>
              <a:rPr lang="en-US" dirty="0"/>
              <a:t>Shipping mode for top trade countries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E008E3-07A2-4ABE-A8CB-2245A1877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057" y="1955800"/>
            <a:ext cx="8631886" cy="4225302"/>
          </a:xfrm>
        </p:spPr>
      </p:pic>
    </p:spTree>
    <p:extLst>
      <p:ext uri="{BB962C8B-B14F-4D97-AF65-F5344CB8AC3E}">
        <p14:creationId xmlns:p14="http://schemas.microsoft.com/office/powerpoint/2010/main" val="368255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4BC8-3E8B-4230-894C-A3F4E309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inventory costs </a:t>
            </a:r>
          </a:p>
        </p:txBody>
      </p:sp>
      <p:pic>
        <p:nvPicPr>
          <p:cNvPr id="3078" name="Picture 6" descr="Inventory Costs: Types Explained with Examples and Tips - Ware2Go">
            <a:extLst>
              <a:ext uri="{FF2B5EF4-FFF2-40B4-BE49-F238E27FC236}">
                <a16:creationId xmlns:a16="http://schemas.microsoft.com/office/drawing/2014/main" id="{44E46716-9FB1-46A9-8DE0-755FF3EBF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94" y="2212040"/>
            <a:ext cx="6598023" cy="37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ventory Costs: Types Explained with Examples and Tips - Ware2Go">
            <a:extLst>
              <a:ext uri="{FF2B5EF4-FFF2-40B4-BE49-F238E27FC236}">
                <a16:creationId xmlns:a16="http://schemas.microsoft.com/office/drawing/2014/main" id="{A88ECB57-F986-4DBA-9C96-137C357DA0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377" t="-248" r="87377" b="248"/>
          <a:stretch/>
        </p:blipFill>
        <p:spPr bwMode="auto">
          <a:xfrm rot="5400000">
            <a:off x="5524029" y="2666083"/>
            <a:ext cx="3836894" cy="23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574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8D59-8C13-44A2-BFA7-FE342D20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Cost Vs Gross Sales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ECF80D-5703-4506-A8B0-ABFAF7789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106" y="2108199"/>
            <a:ext cx="8425583" cy="4173135"/>
          </a:xfrm>
        </p:spPr>
      </p:pic>
    </p:spTree>
    <p:extLst>
      <p:ext uri="{BB962C8B-B14F-4D97-AF65-F5344CB8AC3E}">
        <p14:creationId xmlns:p14="http://schemas.microsoft.com/office/powerpoint/2010/main" val="1438385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611C-DCD5-410A-82C6-B20B55FC3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86603"/>
            <a:ext cx="11743765" cy="1506338"/>
          </a:xfrm>
        </p:spPr>
        <p:txBody>
          <a:bodyPr>
            <a:normAutofit/>
          </a:bodyPr>
          <a:lstStyle/>
          <a:p>
            <a:r>
              <a:rPr lang="en-US" sz="3500" dirty="0"/>
              <a:t>Examine sales–profit dynamics and discount effects</a:t>
            </a:r>
          </a:p>
        </p:txBody>
      </p:sp>
      <p:pic>
        <p:nvPicPr>
          <p:cNvPr id="2050" name="Picture 2" descr="394+ Thousand Business Profit Graph Background Royalty-Free Images, Stock  Photos &amp; Pictures | Shutterstock">
            <a:extLst>
              <a:ext uri="{FF2B5EF4-FFF2-40B4-BE49-F238E27FC236}">
                <a16:creationId xmlns:a16="http://schemas.microsoft.com/office/drawing/2014/main" id="{5B238FAC-1E84-4F28-AE62-DBD80316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083" y="2237814"/>
            <a:ext cx="7578538" cy="399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39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3248-5741-4145-8A67-E0AF04D22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" y="392474"/>
            <a:ext cx="13309003" cy="1450757"/>
          </a:xfrm>
        </p:spPr>
        <p:txBody>
          <a:bodyPr>
            <a:normAutofit/>
          </a:bodyPr>
          <a:lstStyle/>
          <a:p>
            <a:r>
              <a:rPr lang="en-US" sz="4200" dirty="0"/>
              <a:t>Gross and Profit of top 15 Product Categories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EC1A3-DE57-4BB7-A5C0-4240086F2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53" y="1930066"/>
            <a:ext cx="9332258" cy="431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34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A48BC-8D43-4A10-A015-91133B8C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198" y="403144"/>
            <a:ext cx="9292814" cy="1450757"/>
          </a:xfrm>
        </p:spPr>
        <p:txBody>
          <a:bodyPr/>
          <a:lstStyle/>
          <a:p>
            <a:r>
              <a:rPr lang="en-US" dirty="0"/>
              <a:t>Discount and Gross Sales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62685-CE45-42AB-9052-05E99C767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518" y="2108199"/>
            <a:ext cx="7630120" cy="4214345"/>
          </a:xfrm>
        </p:spPr>
      </p:pic>
    </p:spTree>
    <p:extLst>
      <p:ext uri="{BB962C8B-B14F-4D97-AF65-F5344CB8AC3E}">
        <p14:creationId xmlns:p14="http://schemas.microsoft.com/office/powerpoint/2010/main" val="857566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26B7-B3FC-43DB-98EF-E9B78EE5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5215"/>
            <a:ext cx="10058400" cy="1450757"/>
          </a:xfrm>
        </p:spPr>
        <p:txBody>
          <a:bodyPr>
            <a:normAutofit/>
          </a:bodyPr>
          <a:lstStyle/>
          <a:p>
            <a:r>
              <a:rPr lang="en-US" sz="3700" dirty="0"/>
              <a:t>Ranking Products by Gross Sales and Profit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7983C-B3F9-4AF3-91DA-21E243620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565" y="2027517"/>
            <a:ext cx="8988038" cy="4234338"/>
          </a:xfrm>
        </p:spPr>
      </p:pic>
    </p:spTree>
    <p:extLst>
      <p:ext uri="{BB962C8B-B14F-4D97-AF65-F5344CB8AC3E}">
        <p14:creationId xmlns:p14="http://schemas.microsoft.com/office/powerpoint/2010/main" val="250167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92852-ED3B-4AF3-A50F-4F8DE1F2A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ADA80-4154-4084-A340-68111FEE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276626" cy="2571375"/>
          </a:xfrm>
        </p:spPr>
        <p:txBody>
          <a:bodyPr/>
          <a:lstStyle/>
          <a:p>
            <a:r>
              <a:rPr lang="en-US" b="1" dirty="0"/>
              <a:t>Project Context:</a:t>
            </a:r>
            <a:br>
              <a:rPr lang="en-US" dirty="0"/>
            </a:br>
            <a:r>
              <a:rPr lang="en-US" dirty="0"/>
              <a:t>– Retail orders &amp; inventory data (2015–2017)</a:t>
            </a:r>
            <a:br>
              <a:rPr lang="en-US" dirty="0"/>
            </a:br>
            <a:r>
              <a:rPr lang="en-US" dirty="0"/>
              <a:t>– 30,871 records, complete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6FA50-6FEF-4ADA-8033-49FB85D35351}"/>
              </a:ext>
            </a:extLst>
          </p:cNvPr>
          <p:cNvSpPr txBox="1"/>
          <p:nvPr/>
        </p:nvSpPr>
        <p:spPr>
          <a:xfrm>
            <a:off x="1097280" y="3802413"/>
            <a:ext cx="51403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Objectives: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Diagnose shipping delays </a:t>
            </a:r>
          </a:p>
          <a:p>
            <a:pPr>
              <a:buFont typeface="+mj-lt"/>
              <a:buAutoNum type="arabicPeriod"/>
            </a:pPr>
            <a:r>
              <a:rPr lang="en-US" dirty="0"/>
              <a:t>Understand inventory costs </a:t>
            </a:r>
          </a:p>
          <a:p>
            <a:pPr>
              <a:buFont typeface="+mj-lt"/>
              <a:buAutoNum type="arabicPeriod"/>
            </a:pPr>
            <a:r>
              <a:rPr lang="en-US" dirty="0"/>
              <a:t>Examine sales–profit dynamics and discount effects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13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AA16-D5E3-40DD-94AE-912DF2811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Trends (2016)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CE933-4115-409A-AB9A-34DFE65E9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1930" y="1991658"/>
            <a:ext cx="8863044" cy="4212759"/>
          </a:xfrm>
        </p:spPr>
      </p:pic>
    </p:spTree>
    <p:extLst>
      <p:ext uri="{BB962C8B-B14F-4D97-AF65-F5344CB8AC3E}">
        <p14:creationId xmlns:p14="http://schemas.microsoft.com/office/powerpoint/2010/main" val="215633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844D2-4239-4C9F-AC5E-7EC3B02A4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24" y="286603"/>
            <a:ext cx="11438964" cy="1450757"/>
          </a:xfrm>
        </p:spPr>
        <p:txBody>
          <a:bodyPr/>
          <a:lstStyle/>
          <a:p>
            <a:r>
              <a:rPr lang="en-US" dirty="0"/>
              <a:t>Gross Sales and Profit for each region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9440DE-8F20-4E6A-8A94-96A8F6A01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638"/>
          <a:stretch/>
        </p:blipFill>
        <p:spPr>
          <a:xfrm>
            <a:off x="1479177" y="2258194"/>
            <a:ext cx="8430410" cy="3794063"/>
          </a:xfrm>
        </p:spPr>
      </p:pic>
    </p:spTree>
    <p:extLst>
      <p:ext uri="{BB962C8B-B14F-4D97-AF65-F5344CB8AC3E}">
        <p14:creationId xmlns:p14="http://schemas.microsoft.com/office/powerpoint/2010/main" val="689390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69A2F-55E2-4B97-BE2E-DF4D4023F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09238" cy="1450757"/>
          </a:xfrm>
        </p:spPr>
        <p:txBody>
          <a:bodyPr/>
          <a:lstStyle/>
          <a:p>
            <a:r>
              <a:rPr lang="en-US" dirty="0"/>
              <a:t>Repurchase Category Profit Trends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54787C-54F6-4D37-AC3E-7B4EFFE2B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577" y="1950982"/>
            <a:ext cx="7324164" cy="4243405"/>
          </a:xfrm>
        </p:spPr>
      </p:pic>
    </p:spTree>
    <p:extLst>
      <p:ext uri="{BB962C8B-B14F-4D97-AF65-F5344CB8AC3E}">
        <p14:creationId xmlns:p14="http://schemas.microsoft.com/office/powerpoint/2010/main" val="527108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E222C-179A-4305-9DED-44CE13D33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50" y="770698"/>
            <a:ext cx="11955332" cy="1076032"/>
          </a:xfrm>
        </p:spPr>
        <p:txBody>
          <a:bodyPr>
            <a:normAutofit fontScale="90000"/>
          </a:bodyPr>
          <a:lstStyle/>
          <a:p>
            <a:r>
              <a:rPr lang="en-US" dirty="0"/>
              <a:t>Trade, discount, and gross sales by region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8640158-61E7-4E64-9CBB-4F7F6F60C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847" y="2359481"/>
            <a:ext cx="10608516" cy="3436424"/>
          </a:xfrm>
        </p:spPr>
      </p:pic>
    </p:spTree>
    <p:extLst>
      <p:ext uri="{BB962C8B-B14F-4D97-AF65-F5344CB8AC3E}">
        <p14:creationId xmlns:p14="http://schemas.microsoft.com/office/powerpoint/2010/main" val="1225611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F4B2-9CAB-4D24-B78B-FEA177971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978243"/>
            <a:ext cx="10058400" cy="145075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78204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37E37-43DE-42F5-B4C0-E859BD41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Diagnose shipping delays </a:t>
            </a:r>
          </a:p>
        </p:txBody>
      </p:sp>
      <p:pic>
        <p:nvPicPr>
          <p:cNvPr id="1026" name="Picture 2" descr="Shipping Delays: Causes and How Best to Avoid Them">
            <a:extLst>
              <a:ext uri="{FF2B5EF4-FFF2-40B4-BE49-F238E27FC236}">
                <a16:creationId xmlns:a16="http://schemas.microsoft.com/office/drawing/2014/main" id="{0509B439-79C9-46F8-9F1E-753D5157E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458" y="2019294"/>
            <a:ext cx="4554211" cy="417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498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AC6E-7026-4037-A772-F6A70818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Delays and On-time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4CCF01-E4BB-4710-B163-D8D643B4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1506" y="2081305"/>
            <a:ext cx="6814292" cy="4295391"/>
          </a:xfrm>
        </p:spPr>
      </p:pic>
    </p:spTree>
    <p:extLst>
      <p:ext uri="{BB962C8B-B14F-4D97-AF65-F5344CB8AC3E}">
        <p14:creationId xmlns:p14="http://schemas.microsoft.com/office/powerpoint/2010/main" val="1587354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91EA-329C-47D6-AF9E-2215A2F5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demand by Region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3214D2-4BD6-4C82-B798-BFC678FB4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016" y="1991658"/>
            <a:ext cx="9002270" cy="4292601"/>
          </a:xfrm>
        </p:spPr>
      </p:pic>
    </p:spTree>
    <p:extLst>
      <p:ext uri="{BB962C8B-B14F-4D97-AF65-F5344CB8AC3E}">
        <p14:creationId xmlns:p14="http://schemas.microsoft.com/office/powerpoint/2010/main" val="1284125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B63F-E728-4D35-8E68-2008E9B0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delay for each Region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2BD2FF-0BAB-4DAB-8088-55A97E507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035" y="1973729"/>
            <a:ext cx="8797540" cy="4331881"/>
          </a:xfrm>
        </p:spPr>
      </p:pic>
    </p:spTree>
    <p:extLst>
      <p:ext uri="{BB962C8B-B14F-4D97-AF65-F5344CB8AC3E}">
        <p14:creationId xmlns:p14="http://schemas.microsoft.com/office/powerpoint/2010/main" val="3054497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B35C4-2B29-4248-871B-50A12230C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151" y="286603"/>
            <a:ext cx="11569849" cy="1450757"/>
          </a:xfrm>
        </p:spPr>
        <p:txBody>
          <a:bodyPr/>
          <a:lstStyle/>
          <a:p>
            <a:r>
              <a:rPr lang="en-US" dirty="0"/>
              <a:t>The speed of each warehouse to deliver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BED2C9-266E-43BB-9497-DFD67A688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611" y="1955799"/>
            <a:ext cx="7587435" cy="4312987"/>
          </a:xfrm>
        </p:spPr>
      </p:pic>
    </p:spTree>
    <p:extLst>
      <p:ext uri="{BB962C8B-B14F-4D97-AF65-F5344CB8AC3E}">
        <p14:creationId xmlns:p14="http://schemas.microsoft.com/office/powerpoint/2010/main" val="96408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45D7-ADCF-4A4A-A4A6-1B139E39A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780955" cy="1450757"/>
          </a:xfrm>
        </p:spPr>
        <p:txBody>
          <a:bodyPr/>
          <a:lstStyle/>
          <a:p>
            <a:r>
              <a:rPr lang="en-US" dirty="0"/>
              <a:t>Warehouse and it’s relation to delay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7D995C-00D9-4261-83D7-0221E5BC6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671" y="2090270"/>
            <a:ext cx="8866094" cy="4179733"/>
          </a:xfrm>
        </p:spPr>
      </p:pic>
    </p:spTree>
    <p:extLst>
      <p:ext uri="{BB962C8B-B14F-4D97-AF65-F5344CB8AC3E}">
        <p14:creationId xmlns:p14="http://schemas.microsoft.com/office/powerpoint/2010/main" val="921967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47A9-D542-4C4B-A3E4-42F923727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Shipping modes impact delay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3D3493-DE4C-4BB2-83E3-9D9C35147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776" y="2108199"/>
            <a:ext cx="8679257" cy="4206435"/>
          </a:xfrm>
        </p:spPr>
      </p:pic>
    </p:spTree>
    <p:extLst>
      <p:ext uri="{BB962C8B-B14F-4D97-AF65-F5344CB8AC3E}">
        <p14:creationId xmlns:p14="http://schemas.microsoft.com/office/powerpoint/2010/main" val="280503808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{15BB8DB5-4D22-4342-AE41-C358EA208C06}tf56160789_win32</Template>
  <TotalTime>107</TotalTime>
  <Words>185</Words>
  <Application>Microsoft Office PowerPoint</Application>
  <PresentationFormat>Widescreen</PresentationFormat>
  <Paragraphs>39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 MT</vt:lpstr>
      <vt:lpstr>Bookman Old Style</vt:lpstr>
      <vt:lpstr>Calibri</vt:lpstr>
      <vt:lpstr>Franklin Gothic Book</vt:lpstr>
      <vt:lpstr>Custom</vt:lpstr>
      <vt:lpstr>Delivering Value: A Data‑Driven Story of Shipping Performance &amp; Profitability</vt:lpstr>
      <vt:lpstr>Overview</vt:lpstr>
      <vt:lpstr>Diagnose shipping delays </vt:lpstr>
      <vt:lpstr>Delays and On-time Comparison</vt:lpstr>
      <vt:lpstr>The demand by Region</vt:lpstr>
      <vt:lpstr>Average delay for each Region</vt:lpstr>
      <vt:lpstr>The speed of each warehouse to deliver</vt:lpstr>
      <vt:lpstr>Warehouse and it’s relation to delay</vt:lpstr>
      <vt:lpstr>How Shipping modes impact delay</vt:lpstr>
      <vt:lpstr>Countries with the highest delay</vt:lpstr>
      <vt:lpstr>How does delay affect customers</vt:lpstr>
      <vt:lpstr>How weight affect delay in relation to category</vt:lpstr>
      <vt:lpstr>Shipping mode for top trade countries </vt:lpstr>
      <vt:lpstr>Understand inventory costs </vt:lpstr>
      <vt:lpstr>Inventory Cost Vs Gross Sales</vt:lpstr>
      <vt:lpstr>Examine sales–profit dynamics and discount effects</vt:lpstr>
      <vt:lpstr>Gross and Profit of top 15 Product Categories</vt:lpstr>
      <vt:lpstr>Discount and Gross Sales</vt:lpstr>
      <vt:lpstr>Ranking Products by Gross Sales and Profit</vt:lpstr>
      <vt:lpstr>Monthly Trends (2016)</vt:lpstr>
      <vt:lpstr>Gross Sales and Profit for each region</vt:lpstr>
      <vt:lpstr>Repurchase Category Profit Trends</vt:lpstr>
      <vt:lpstr>Trade, discount, and gross sales by region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Delivering Value: A Data‑Driven Story of Shipping Performance &amp; Profitability</dc:title>
  <dc:creator>Abdelrahman229214</dc:creator>
  <cp:lastModifiedBy>Abdelrahman229214</cp:lastModifiedBy>
  <cp:revision>6</cp:revision>
  <dcterms:created xsi:type="dcterms:W3CDTF">2025-05-04T01:38:31Z</dcterms:created>
  <dcterms:modified xsi:type="dcterms:W3CDTF">2025-05-05T07:24:05Z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